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79" r:id="rId2"/>
    <p:sldId id="281" r:id="rId3"/>
    <p:sldId id="280" r:id="rId4"/>
    <p:sldId id="282" r:id="rId5"/>
    <p:sldId id="283" r:id="rId6"/>
    <p:sldId id="284" r:id="rId7"/>
    <p:sldId id="285" r:id="rId8"/>
    <p:sldId id="265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285E"/>
    <a:srgbClr val="3A0074"/>
    <a:srgbClr val="DFD6E6"/>
    <a:srgbClr val="CCCCFF"/>
    <a:srgbClr val="5E5680"/>
    <a:srgbClr val="000000"/>
    <a:srgbClr val="C5B2D8"/>
    <a:srgbClr val="7F7B9A"/>
    <a:srgbClr val="AE93C9"/>
    <a:srgbClr val="C99B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37" autoAdjust="0"/>
    <p:restoredTop sz="94660"/>
  </p:normalViewPr>
  <p:slideViewPr>
    <p:cSldViewPr>
      <p:cViewPr>
        <p:scale>
          <a:sx n="110" d="100"/>
          <a:sy n="110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96101-AFFF-4851-898F-CB97519DE73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71039-2AFB-45C0-83CE-2010AFE3B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284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5D483-95CB-4221-83B6-37DB35A6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AD297-E7D0-4CE2-96EE-737635288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9325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68958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9/26/2022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352928" cy="1584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5E5680"/>
                </a:solidFill>
              </a:rPr>
              <a:t>Гарантийная </a:t>
            </a:r>
            <a:r>
              <a:rPr lang="ru-RU" sz="3200" b="1" smtClean="0">
                <a:solidFill>
                  <a:srgbClr val="5E5680"/>
                </a:solidFill>
              </a:rPr>
              <a:t>поддержка </a:t>
            </a:r>
            <a:br>
              <a:rPr lang="ru-RU" sz="3200" b="1" smtClean="0">
                <a:solidFill>
                  <a:srgbClr val="5E5680"/>
                </a:solidFill>
              </a:rPr>
            </a:br>
            <a:r>
              <a:rPr lang="ru-RU" sz="3200" b="1" smtClean="0">
                <a:solidFill>
                  <a:srgbClr val="5E5680"/>
                </a:solidFill>
              </a:rPr>
              <a:t>бизнеса</a:t>
            </a:r>
            <a:endParaRPr lang="ru-RU" sz="3200" b="1" dirty="0">
              <a:solidFill>
                <a:srgbClr val="5E568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solidFill>
            <a:srgbClr val="43285E"/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350" dirty="0" smtClean="0"/>
              <a:t>Гарантийная поддержка – одна из мер национального проекта «Малое и среднее предпринимательство и поддержка индивидуальной предпринимательской инициативы»</a:t>
            </a:r>
            <a:endParaRPr lang="ru-RU" sz="1350" dirty="0"/>
          </a:p>
        </p:txBody>
      </p:sp>
      <p:pic>
        <p:nvPicPr>
          <p:cNvPr id="1027" name="Picture 3" descr="C:\Людмила_Валерьевна\НАЦ.ПРОЕКТЫ МСП\БРЕНДИРОВАНИЕ\ЗНАЧКИ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1463420" cy="9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0" r="4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9539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5091" y="188640"/>
            <a:ext cx="9180512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85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Поручительство предоставляется в обеспечение договоров: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331968"/>
          </a:xfrm>
          <a:solidFill>
            <a:srgbClr val="CCCCFF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Кредита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Займа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Банковской гарантии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Лизинга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Аккредитива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358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183880" cy="619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5E5680"/>
                </a:solidFill>
                <a:effectLst/>
              </a:rPr>
              <a:t>Получатели поддержки</a:t>
            </a:r>
            <a:endParaRPr lang="ru-RU" dirty="0">
              <a:solidFill>
                <a:srgbClr val="5E5680"/>
              </a:solidFill>
              <a:effectLst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418928"/>
          </a:xfrm>
          <a:solidFill>
            <a:srgbClr val="CCCC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5E5680"/>
                </a:solidFill>
              </a:rPr>
              <a:t>Субъекты малого и среднего </a:t>
            </a:r>
            <a:r>
              <a:rPr lang="ru-RU" sz="1600" b="1" dirty="0" smtClean="0">
                <a:solidFill>
                  <a:srgbClr val="5E5680"/>
                </a:solidFill>
              </a:rPr>
              <a:t>предпринимательства: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err="1" smtClean="0"/>
              <a:t>Микробизнес</a:t>
            </a:r>
            <a:r>
              <a:rPr lang="ru-RU" sz="1400" dirty="0" smtClean="0"/>
              <a:t> </a:t>
            </a:r>
            <a:r>
              <a:rPr lang="ru-RU" sz="1400" dirty="0"/>
              <a:t>(до 15 сотрудников, </a:t>
            </a:r>
          </a:p>
          <a:p>
            <a:pPr marL="0" indent="0">
              <a:buNone/>
            </a:pPr>
            <a:r>
              <a:rPr lang="ru-RU" sz="1400" dirty="0"/>
              <a:t>доход до 120 млн. руб. / год)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Малый бизнес (до 100 сотрудников, </a:t>
            </a:r>
          </a:p>
          <a:p>
            <a:pPr marL="0" indent="0">
              <a:buNone/>
            </a:pPr>
            <a:r>
              <a:rPr lang="ru-RU" sz="1400" dirty="0"/>
              <a:t>доход до 800 млн. руб. / год</a:t>
            </a:r>
            <a:r>
              <a:rPr lang="ru-RU" sz="1400" dirty="0" smtClean="0"/>
              <a:t>)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Средний бизнес (до 250 сотрудников, доход до 2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5E5680"/>
                </a:solidFill>
              </a:rPr>
              <a:t>Физические </a:t>
            </a:r>
            <a:r>
              <a:rPr lang="ru-RU" sz="1600" b="1" dirty="0">
                <a:solidFill>
                  <a:srgbClr val="5E5680"/>
                </a:solidFill>
              </a:rPr>
              <a:t>лица,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E5680"/>
                </a:solidFill>
              </a:rPr>
              <a:t>применяющие </a:t>
            </a:r>
            <a:r>
              <a:rPr lang="ru-RU" sz="1600" b="1" dirty="0" smtClean="0">
                <a:solidFill>
                  <a:srgbClr val="5E5680"/>
                </a:solidFill>
              </a:rPr>
              <a:t>НПД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/>
              <a:t>Без </a:t>
            </a:r>
            <a:r>
              <a:rPr lang="ru-RU" sz="1400" dirty="0"/>
              <a:t>наемных сотрудников, </a:t>
            </a:r>
          </a:p>
          <a:p>
            <a:pPr marL="0" indent="0">
              <a:buNone/>
            </a:pPr>
            <a:r>
              <a:rPr lang="ru-RU" sz="1400" dirty="0"/>
              <a:t>доход до 2,4 млн. руб. / год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Ограничения </a:t>
            </a:r>
            <a:r>
              <a:rPr lang="ru-RU" sz="1400" dirty="0"/>
              <a:t>по осуществляемому виду деятельности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418928"/>
          </a:xfrm>
          <a:solidFill>
            <a:srgbClr val="CCCCFF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b="1" dirty="0"/>
              <a:t>Для субъектов МСП </a:t>
            </a:r>
            <a:r>
              <a:rPr lang="ru-RU" sz="5200" dirty="0"/>
              <a:t>– регистрация в Едином реестре субъектов малого и среднего предпринимательства</a:t>
            </a:r>
          </a:p>
          <a:p>
            <a:pPr marL="0" indent="0">
              <a:buNone/>
            </a:pPr>
            <a:endParaRPr lang="ru-RU" sz="5200" dirty="0"/>
          </a:p>
          <a:p>
            <a:pPr marL="0" indent="0">
              <a:buNone/>
            </a:pPr>
            <a:r>
              <a:rPr lang="ru-RU" sz="5200" b="1" dirty="0"/>
              <a:t>Для физ. лиц, применяющих НПД </a:t>
            </a:r>
            <a:r>
              <a:rPr lang="ru-RU" sz="5200" dirty="0"/>
              <a:t>— подтверждение статуса в публичном сервисе ФНС России «Проверка статуса налогоплательщика налога на профессиональный доход (</a:t>
            </a:r>
            <a:r>
              <a:rPr lang="ru-RU" sz="5200" dirty="0" err="1"/>
              <a:t>самозанятого</a:t>
            </a:r>
            <a:r>
              <a:rPr lang="ru-RU" sz="5200" dirty="0"/>
              <a:t>)»</a:t>
            </a:r>
          </a:p>
          <a:p>
            <a:pPr marL="0" indent="0">
              <a:buNone/>
            </a:pPr>
            <a:endParaRPr lang="ru-RU" sz="5200" dirty="0"/>
          </a:p>
          <a:p>
            <a:pPr marL="0" indent="0">
              <a:buNone/>
            </a:pPr>
            <a:r>
              <a:rPr lang="ru-RU" sz="5200" b="1" dirty="0"/>
              <a:t>Регистрация и ведение бизнеса на территории Ростовской области</a:t>
            </a:r>
            <a:r>
              <a:rPr lang="ru-RU" sz="5200" dirty="0"/>
              <a:t>, (в </a:t>
            </a:r>
            <a:r>
              <a:rPr lang="ru-RU" sz="5200" dirty="0" err="1"/>
              <a:t>т.ч</a:t>
            </a:r>
            <a:r>
              <a:rPr lang="ru-RU" sz="5200" dirty="0"/>
              <a:t>. в виде филиала, обособленного подразделения, представительства)</a:t>
            </a:r>
          </a:p>
          <a:p>
            <a:pPr marL="0" indent="0">
              <a:buNone/>
            </a:pPr>
            <a:endParaRPr lang="ru-RU" sz="5200" dirty="0"/>
          </a:p>
          <a:p>
            <a:pPr marL="0" indent="0">
              <a:buNone/>
            </a:pPr>
            <a:r>
              <a:rPr lang="ru-RU" sz="5200" b="1" dirty="0"/>
              <a:t>Отсутствие просроченной задолженности по кредитным обязательствам</a:t>
            </a:r>
            <a:r>
              <a:rPr lang="ru-RU" sz="5200" dirty="0"/>
              <a:t> в течение 3-х месяцев до даты обращения за поручительством</a:t>
            </a:r>
          </a:p>
          <a:p>
            <a:pPr marL="0" indent="0">
              <a:buNone/>
            </a:pPr>
            <a:endParaRPr lang="ru-RU" sz="5200" dirty="0"/>
          </a:p>
          <a:p>
            <a:pPr marL="0" indent="0">
              <a:buNone/>
            </a:pPr>
            <a:r>
              <a:rPr lang="ru-RU" sz="5200" b="1" dirty="0"/>
              <a:t>Отсутствие просроченной задолженности по налогам, сборам и иным обязательным платежам </a:t>
            </a:r>
            <a:r>
              <a:rPr lang="ru-RU" sz="5200" dirty="0"/>
              <a:t>в сумме свыше 50 тыс. руб. в течение 30 дней до даты заключения договора поручительства</a:t>
            </a:r>
          </a:p>
          <a:p>
            <a:pPr marL="0" indent="0">
              <a:buNone/>
            </a:pPr>
            <a:endParaRPr lang="ru-RU" sz="5200" dirty="0"/>
          </a:p>
          <a:p>
            <a:pPr marL="0" indent="0">
              <a:buNone/>
            </a:pPr>
            <a:r>
              <a:rPr lang="ru-RU" sz="5200" b="1" dirty="0"/>
              <a:t>Отсутствие процедур банкротства, финансового оздоровления, реорганизации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722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60336"/>
            <a:ext cx="8352929" cy="10364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9600" dirty="0" smtClean="0">
                <a:solidFill>
                  <a:srgbClr val="002060"/>
                </a:solidFill>
                <a:effectLst/>
                <a:latin typeface="+mn-lt"/>
              </a:rPr>
              <a:t>Основные условия предоставления поручительства гарантийного фонда</a:t>
            </a:r>
            <a:endParaRPr lang="ru-RU" sz="9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340768"/>
            <a:ext cx="4151980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Субсидиарная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тветственность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Фонда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 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до </a:t>
            </a:r>
            <a:r>
              <a:rPr lang="ru-RU" sz="2000" dirty="0">
                <a:solidFill>
                  <a:srgbClr val="43285E"/>
                </a:solidFill>
                <a:latin typeface="Arial Black" pitchFamily="34" charset="0"/>
              </a:rPr>
              <a:t>70%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от суммы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обеспечиваемого обязательства</a:t>
            </a:r>
          </a:p>
          <a:p>
            <a:pPr algn="just"/>
            <a:endParaRPr lang="ru-RU" sz="800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Максимальный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лимит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одного субъекта МСП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до </a:t>
            </a:r>
            <a:r>
              <a:rPr lang="ru-RU" sz="2000" dirty="0">
                <a:solidFill>
                  <a:srgbClr val="43285E"/>
                </a:solidFill>
                <a:latin typeface="Arial Black" pitchFamily="34" charset="0"/>
              </a:rPr>
              <a:t>100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млн. руб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,</a:t>
            </a:r>
          </a:p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для «самозанятого»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ru-RU" sz="2000" dirty="0">
                <a:solidFill>
                  <a:srgbClr val="43285E"/>
                </a:solidFill>
                <a:latin typeface="Arial Black" pitchFamily="34" charset="0"/>
              </a:rPr>
              <a:t>5 </a:t>
            </a:r>
            <a:r>
              <a:rPr lang="ru-RU" sz="2000" b="1" dirty="0">
                <a:solidFill>
                  <a:srgbClr val="000000"/>
                </a:solidFill>
                <a:cs typeface="Arial" pitchFamily="34" charset="0"/>
              </a:rPr>
              <a:t>млн. руб</a:t>
            </a: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.,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на группу компаний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–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43285E"/>
                </a:solidFill>
                <a:latin typeface="Arial Black" pitchFamily="34" charset="0"/>
              </a:rPr>
              <a:t>200</a:t>
            </a:r>
            <a:r>
              <a:rPr lang="ru-RU" sz="2000" b="1" dirty="0" smtClean="0">
                <a:solidFill>
                  <a:srgbClr val="43285E"/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млн.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руб.</a:t>
            </a:r>
          </a:p>
          <a:p>
            <a:pPr algn="just"/>
            <a:endParaRPr lang="ru-RU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484784"/>
            <a:ext cx="2622967" cy="21099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630" y="3789040"/>
            <a:ext cx="38613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Стоимость поручительства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ru-RU" sz="2000" dirty="0">
                <a:solidFill>
                  <a:srgbClr val="43285E"/>
                </a:solidFill>
                <a:latin typeface="Arial Black" pitchFamily="34" charset="0"/>
              </a:rPr>
              <a:t>0,5%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годовых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от суммы поручительства</a:t>
            </a:r>
          </a:p>
          <a:p>
            <a:pPr algn="just"/>
            <a:endParaRPr lang="ru-RU" sz="12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Оплата вознаграждения единовременно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или с рассрочкой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платежа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6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</a:rPr>
              <a:t>Гарантийные продукты Фонда</a:t>
            </a:r>
            <a:endParaRPr lang="ru-RU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4920710"/>
              </p:ext>
            </p:extLst>
          </p:nvPr>
        </p:nvGraphicFramePr>
        <p:xfrm>
          <a:off x="503238" y="530225"/>
          <a:ext cx="8183562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927"/>
                <a:gridCol w="1363927"/>
                <a:gridCol w="1363927"/>
                <a:gridCol w="1363927"/>
                <a:gridCol w="1363927"/>
                <a:gridCol w="13639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Условия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 smtClean="0">
                          <a:solidFill>
                            <a:schemeClr val="bg1"/>
                          </a:solidFill>
                        </a:rPr>
                        <a:t>Лайт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Экспресс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Стандарт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Экстрен-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</a:rPr>
                        <a:t>ный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Старт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Максим.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сумма</a:t>
                      </a:r>
                      <a:r>
                        <a:rPr lang="en-US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поруч-ва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по продукту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7,0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включительно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15,0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включительно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100,0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включительно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5,0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включительно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7,0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включительно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Макс.доля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ответ-</a:t>
                      </a:r>
                      <a:r>
                        <a:rPr lang="ru-RU" sz="15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ти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Фонда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70% от суммы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осн.долга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70% от суммы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осн.долга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70% от суммы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осн.долга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70% от суммы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осн.долга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70% от суммы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осн.долга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поручительства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ограничен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ограничен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ограничен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более 36 мес. (1096 дней)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более 60 мес. (1826 дней)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Ставка вознаграждения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0,5% годовых от суммы поручит-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0,5% годовых от суммы поручит-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0,5% годовых от суммы поручит-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0,5% годовых от суммы поручит-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0,5% годовых от суммы поручит-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</a:t>
                      </a:r>
                      <a:r>
                        <a:rPr lang="ru-RU" sz="15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рассм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-я заявки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3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раб.дней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5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раб.дней</a:t>
                      </a:r>
                      <a:endParaRPr lang="ru-RU" sz="15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10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раб.дней</a:t>
                      </a:r>
                      <a:endParaRPr lang="ru-RU" sz="15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раб.день</a:t>
                      </a:r>
                      <a:endParaRPr lang="ru-RU" sz="15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2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раб.дней</a:t>
                      </a:r>
                      <a:endParaRPr lang="ru-RU" sz="15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7404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183880" cy="6195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A0074"/>
                </a:solidFill>
                <a:effectLst/>
              </a:rPr>
              <a:t>Гарантийные продукты Фонда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215379"/>
              </p:ext>
            </p:extLst>
          </p:nvPr>
        </p:nvGraphicFramePr>
        <p:xfrm>
          <a:off x="503238" y="530223"/>
          <a:ext cx="8183560" cy="534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712"/>
                <a:gridCol w="1636712"/>
                <a:gridCol w="1636712"/>
                <a:gridCol w="1636712"/>
                <a:gridCol w="1636712"/>
              </a:tblGrid>
              <a:tr h="59966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Условия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Гарантия 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</a:rPr>
                        <a:t>Гос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Гарантия Плюс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Аккредитив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Лизинг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A0074"/>
                    </a:solidFill>
                  </a:tcPr>
                </a:tc>
              </a:tr>
              <a:tr h="1099393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Максим.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сумма</a:t>
                      </a:r>
                      <a:r>
                        <a:rPr lang="en-US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поруч-ва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по продукту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100,0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включительно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100,0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включительно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100,0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включительно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100,0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включительно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849531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Макс.доля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ответ-</a:t>
                      </a:r>
                      <a:r>
                        <a:rPr lang="ru-RU" sz="15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ти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Фонда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70% от суммы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осн.долга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70% от суммы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осн.долга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70% от суммы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осн.долга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70% от суммы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осн.долга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84953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поручительства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ограничен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ограничен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ограничен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ограничен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84953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Ставка вознаграждения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0,5% годовых от суммы поручит-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0,5% годовых от суммы поручит-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0,5% годовых от суммы поручит-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0,5% годовых от суммы поручит-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ва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099393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</a:t>
                      </a:r>
                      <a:r>
                        <a:rPr lang="ru-RU" sz="15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рассм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-я заявки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3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раб.дней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 10 </a:t>
                      </a:r>
                      <a:r>
                        <a:rPr lang="ru-RU" sz="15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раб.дней</a:t>
                      </a:r>
                      <a:endParaRPr lang="ru-RU" sz="15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 соответствии с Р. 5 Регламента 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 соответствии с Р. 5 Регламента 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51646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3931920" cy="792162"/>
          </a:xfrm>
          <a:solidFill>
            <a:srgbClr val="3A0074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Преимущества для бизнеса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solidFill>
            <a:srgbClr val="3A0074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Преимущества для </a:t>
            </a:r>
            <a:r>
              <a:rPr lang="ru-RU" dirty="0" err="1" smtClean="0">
                <a:solidFill>
                  <a:schemeClr val="bg1"/>
                </a:solidFill>
              </a:rPr>
              <a:t>фин.партнёра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611560" y="1268759"/>
            <a:ext cx="3931920" cy="3398165"/>
          </a:xfrm>
          <a:solidFill>
            <a:srgbClr val="DFD6E6"/>
          </a:solidFill>
        </p:spPr>
        <p:txBody>
          <a:bodyPr>
            <a:normAutofit fontScale="92500" lnSpcReduction="20000"/>
          </a:bodyPr>
          <a:lstStyle/>
          <a:p>
            <a:r>
              <a:rPr lang="ru-RU" sz="1900" dirty="0"/>
              <a:t>Получение необходимой суммы кредитных средств (банковской гарантии, аккредитива) при нехватке собственного залога </a:t>
            </a:r>
            <a:endParaRPr lang="ru-RU" sz="1900" dirty="0" smtClean="0"/>
          </a:p>
          <a:p>
            <a:endParaRPr lang="ru-RU" sz="1900" dirty="0"/>
          </a:p>
          <a:p>
            <a:r>
              <a:rPr lang="ru-RU" sz="1900" dirty="0"/>
              <a:t>Минимизация издержек, связанных с предоставлением собственного имущества в залог кредитору (страхование, регистрация объекта залога, контроль условий и пр.)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644008" y="3284984"/>
            <a:ext cx="3931920" cy="3204848"/>
          </a:xfrm>
          <a:solidFill>
            <a:srgbClr val="DFD6E6"/>
          </a:solidFill>
        </p:spPr>
        <p:txBody>
          <a:bodyPr>
            <a:normAutofit fontScale="92500"/>
          </a:bodyPr>
          <a:lstStyle/>
          <a:p>
            <a:r>
              <a:rPr lang="ru-RU" dirty="0"/>
              <a:t>Минимизация кредитных рисков (разделение вероятных потерь с Гарантийным Фондом), в случае невозврата кредитных средств или раскрытия банковской гарантии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BC5217A8-0E06-4059-AC45-433E2E67A85D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666925"/>
            <a:ext cx="3010477" cy="1822907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1375498"/>
            <a:ext cx="2952328" cy="1909486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3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8" y="0"/>
            <a:ext cx="9135462" cy="720080"/>
          </a:xfrm>
          <a:solidFill>
            <a:srgbClr val="3A0074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Порядок взаимодействия с фондом 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при получении поручительства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801541" y="2049691"/>
            <a:ext cx="3922910" cy="3398463"/>
          </a:xfrm>
          <a:prstGeom prst="donut">
            <a:avLst/>
          </a:prstGeom>
          <a:solidFill>
            <a:srgbClr val="E5CFB9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86D60A4-ED52-4D62-9DC3-B2277D08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5790">
            <a:off x="2170773" y="1742542"/>
            <a:ext cx="1673604" cy="16736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86D60A4-ED52-4D62-9DC3-B2277D08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19303">
            <a:off x="5488701" y="1745681"/>
            <a:ext cx="1502736" cy="150273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8123CBB-09DD-4404-A3D6-6334EE34A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006" y="2549752"/>
            <a:ext cx="1238115" cy="123379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BD14EBD-7EF7-44D9-9994-80ABE0A37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978" y="2342234"/>
            <a:ext cx="3309458" cy="3008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D2ACAD6-0B28-4684-B527-6A3C0281B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181" y="2497048"/>
            <a:ext cx="418016" cy="846615"/>
          </a:xfrm>
          <a:prstGeom prst="rect">
            <a:avLst/>
          </a:prstGeom>
        </p:spPr>
      </p:pic>
      <p:sp>
        <p:nvSpPr>
          <p:cNvPr id="36" name="Скругленная прямоугольная выноска 35"/>
          <p:cNvSpPr/>
          <p:nvPr/>
        </p:nvSpPr>
        <p:spPr>
          <a:xfrm>
            <a:off x="287521" y="893528"/>
            <a:ext cx="3827969" cy="1448706"/>
          </a:xfrm>
          <a:prstGeom prst="wedgeRoundRectCallout">
            <a:avLst>
              <a:gd name="adj1" fmla="val -12107"/>
              <a:gd name="adj2" fmla="val 68337"/>
              <a:gd name="adj3" fmla="val 16667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Субъект МСП обращается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с заявкой на финансирование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в банк, МФО, финансовую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организацию из числа партнеров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Фонда, перечень на сайте:</a:t>
            </a:r>
          </a:p>
          <a:p>
            <a:pPr algn="just"/>
            <a:r>
              <a:rPr lang="en-US" sz="1300" b="1" dirty="0" smtClean="0">
                <a:solidFill>
                  <a:srgbClr val="43285E"/>
                </a:solidFill>
                <a:cs typeface="Arial" pitchFamily="34" charset="0"/>
              </a:rPr>
              <a:t>https</a:t>
            </a:r>
            <a:r>
              <a:rPr lang="en-US" sz="1300" b="1" dirty="0">
                <a:solidFill>
                  <a:srgbClr val="43285E"/>
                </a:solidFill>
                <a:cs typeface="Arial" pitchFamily="34" charset="0"/>
              </a:rPr>
              <a:t>://dongarant.ru/finansovyie-partnyoryi-fonda</a:t>
            </a:r>
            <a:endParaRPr lang="ru-RU" sz="1300" b="1" dirty="0">
              <a:solidFill>
                <a:srgbClr val="43285E"/>
              </a:solidFill>
              <a:cs typeface="Arial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D2ACAD6-0B28-4684-B527-6A3C0281BD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5489" y="867305"/>
            <a:ext cx="1129716" cy="11297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86D60A4-ED52-4D62-9DC3-B2277D08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232139">
            <a:off x="5327999" y="4524325"/>
            <a:ext cx="1380528" cy="1380528"/>
          </a:xfrm>
          <a:prstGeom prst="rect">
            <a:avLst/>
          </a:prstGeom>
          <a:noFill/>
          <a:ln w="19050">
            <a:prstDash val="sysDot"/>
          </a:ln>
        </p:spPr>
      </p:pic>
      <p:sp>
        <p:nvSpPr>
          <p:cNvPr id="40" name="Скругленная прямоугольная выноска 39"/>
          <p:cNvSpPr/>
          <p:nvPr/>
        </p:nvSpPr>
        <p:spPr>
          <a:xfrm>
            <a:off x="5530303" y="893528"/>
            <a:ext cx="3431910" cy="1448706"/>
          </a:xfrm>
          <a:prstGeom prst="wedgeRoundRectCallout">
            <a:avLst>
              <a:gd name="adj1" fmla="val -61216"/>
              <a:gd name="adj2" fmla="val -6916"/>
              <a:gd name="adj3" fmla="val 16667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БАНК (ФО) самостоятельно определяет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необходимость в привлечении поручительства Гарантийного Фонда,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оформляет Заявку и направляет ее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в Фонд</a:t>
            </a:r>
            <a:endParaRPr lang="ru-RU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B557B8E-C4E0-4334-B654-86BDC2B2CA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5707" y="5428252"/>
            <a:ext cx="1248000" cy="1044245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0" y="836712"/>
            <a:ext cx="7743825" cy="0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69"/>
          <a:stretch/>
        </p:blipFill>
        <p:spPr bwMode="auto">
          <a:xfrm rot="5400000">
            <a:off x="4269484" y="2379024"/>
            <a:ext cx="209492" cy="87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Прямая соединительная линия 51"/>
          <p:cNvCxnSpPr/>
          <p:nvPr/>
        </p:nvCxnSpPr>
        <p:spPr>
          <a:xfrm flipH="1">
            <a:off x="6930006" y="6597352"/>
            <a:ext cx="2213994" cy="0"/>
          </a:xfrm>
          <a:prstGeom prst="line">
            <a:avLst/>
          </a:prstGeom>
          <a:ln w="38100">
            <a:solidFill>
              <a:srgbClr val="5E5680">
                <a:alpha val="3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 flipH="1">
            <a:off x="8748459" y="6648508"/>
            <a:ext cx="386633" cy="20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6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497" y="893528"/>
            <a:ext cx="360039" cy="285480"/>
          </a:xfrm>
          <a:prstGeom prst="ellipse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>
            <a:off x="5919422" y="3881981"/>
            <a:ext cx="3042792" cy="1332607"/>
          </a:xfrm>
          <a:prstGeom prst="wedgeRoundRectCallout">
            <a:avLst>
              <a:gd name="adj1" fmla="val -9418"/>
              <a:gd name="adj2" fmla="val -62062"/>
              <a:gd name="adj3" fmla="val 16667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Фонд рассматривает Заявку, </a:t>
            </a:r>
          </a:p>
          <a:p>
            <a:pPr algn="just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принимает решение, </a:t>
            </a:r>
          </a:p>
          <a:p>
            <a:pPr algn="just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направляет уведомление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в ФО и субъекту МСП</a:t>
            </a:r>
            <a:endParaRPr lang="ru-RU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Скругленная прямоугольная выноска 54"/>
          <p:cNvSpPr/>
          <p:nvPr/>
        </p:nvSpPr>
        <p:spPr>
          <a:xfrm>
            <a:off x="5919422" y="5458007"/>
            <a:ext cx="3042792" cy="937069"/>
          </a:xfrm>
          <a:prstGeom prst="wedgeRoundRectCallout">
            <a:avLst>
              <a:gd name="adj1" fmla="val -66685"/>
              <a:gd name="adj2" fmla="val 16031"/>
              <a:gd name="adj3" fmla="val 16667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ФО и субъект МСП заключают договор финансирования</a:t>
            </a:r>
            <a:endParaRPr lang="ru-RU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276895" y="893528"/>
            <a:ext cx="375225" cy="285480"/>
          </a:xfrm>
          <a:prstGeom prst="ellipse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559267" y="3591989"/>
            <a:ext cx="375225" cy="285480"/>
          </a:xfrm>
          <a:prstGeom prst="ellipse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549012" y="5606587"/>
            <a:ext cx="375225" cy="285480"/>
          </a:xfrm>
          <a:prstGeom prst="ellipse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5085" y="3807399"/>
            <a:ext cx="1574192" cy="1407189"/>
          </a:xfrm>
          <a:prstGeom prst="rect">
            <a:avLst/>
          </a:prstGeom>
          <a:blipFill dpi="0"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ая прямоугольная выноска 61"/>
          <p:cNvSpPr/>
          <p:nvPr/>
        </p:nvSpPr>
        <p:spPr>
          <a:xfrm>
            <a:off x="273820" y="5458007"/>
            <a:ext cx="3290068" cy="937069"/>
          </a:xfrm>
          <a:prstGeom prst="wedgeRoundRectCallout">
            <a:avLst>
              <a:gd name="adj1" fmla="val -24160"/>
              <a:gd name="adj2" fmla="val -77513"/>
              <a:gd name="adj3" fmla="val 16667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Фонд, БАНК (ФО) и субъект МСП заключают 3-х- сторонний </a:t>
            </a:r>
          </a:p>
          <a:p>
            <a:pPr algn="ctr"/>
            <a:r>
              <a:rPr lang="ru-RU" sz="1600" b="1" dirty="0" smtClean="0">
                <a:solidFill>
                  <a:srgbClr val="43285E"/>
                </a:solidFill>
                <a:cs typeface="Arial" pitchFamily="34" charset="0"/>
              </a:rPr>
              <a:t>договор поручительства</a:t>
            </a:r>
            <a:endParaRPr lang="ru-RU" sz="1600" b="1" dirty="0">
              <a:solidFill>
                <a:srgbClr val="43285E"/>
              </a:solidFill>
              <a:cs typeface="Arial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1536" y="5458007"/>
            <a:ext cx="375225" cy="285480"/>
          </a:xfrm>
          <a:prstGeom prst="ellipse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86D60A4-ED52-4D62-9DC3-B2277D08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13597">
            <a:off x="2559409" y="4266013"/>
            <a:ext cx="1681079" cy="1681079"/>
          </a:xfrm>
          <a:prstGeom prst="rect">
            <a:avLst/>
          </a:prstGeom>
        </p:spPr>
      </p:pic>
      <p:sp>
        <p:nvSpPr>
          <p:cNvPr id="71" name="Пятиугольник 70"/>
          <p:cNvSpPr/>
          <p:nvPr/>
        </p:nvSpPr>
        <p:spPr>
          <a:xfrm>
            <a:off x="8538" y="2149501"/>
            <a:ext cx="1611134" cy="1585228"/>
          </a:xfrm>
          <a:prstGeom prst="homePlate">
            <a:avLst/>
          </a:prstGeom>
          <a:solidFill>
            <a:srgbClr val="3A0074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ятиугольник 73"/>
          <p:cNvSpPr/>
          <p:nvPr/>
        </p:nvSpPr>
        <p:spPr>
          <a:xfrm>
            <a:off x="20372" y="2815956"/>
            <a:ext cx="951227" cy="1552897"/>
          </a:xfrm>
          <a:prstGeom prst="homePlate">
            <a:avLst/>
          </a:prstGeom>
          <a:solidFill>
            <a:srgbClr val="AE93C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ятиугольник 74"/>
          <p:cNvSpPr/>
          <p:nvPr/>
        </p:nvSpPr>
        <p:spPr>
          <a:xfrm>
            <a:off x="-51152" y="3591989"/>
            <a:ext cx="649944" cy="1225420"/>
          </a:xfrm>
          <a:prstGeom prst="homePlate">
            <a:avLst/>
          </a:prstGeom>
          <a:solidFill>
            <a:srgbClr val="AE93C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51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юдмила\Downloads\2022-09-13_12-07-2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940425" cy="33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0932"/>
            <a:ext cx="3248198" cy="5408206"/>
          </a:xfrm>
          <a:prstGeom prst="rect">
            <a:avLst/>
          </a:prstGeom>
          <a:noFill/>
        </p:spPr>
      </p:pic>
      <p:sp>
        <p:nvSpPr>
          <p:cNvPr id="2" name="AutoShape 4" descr="blob:https://web.telegram.org/9a9f53ad-cfb9-4ba5-95f6-df5b360dd2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239" y="2314456"/>
            <a:ext cx="2118039" cy="378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394673" y="5301208"/>
            <a:ext cx="6013296" cy="661824"/>
          </a:xfrm>
          <a:prstGeom prst="rect">
            <a:avLst/>
          </a:prstGeom>
          <a:solidFill>
            <a:srgbClr val="3A0074"/>
          </a:solidFill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solidFill>
                  <a:schemeClr val="bg1"/>
                </a:solidFill>
                <a:effectLst/>
              </a:rPr>
              <a:t>https://dongarant.ru/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5843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3138</TotalTime>
  <Words>704</Words>
  <Application>Microsoft Office PowerPoint</Application>
  <PresentationFormat>Экран (4:3)</PresentationFormat>
  <Paragraphs>159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Гарантийная поддержка  бизнеса</vt:lpstr>
      <vt:lpstr>Поручительство предоставляется в обеспечение договоров:</vt:lpstr>
      <vt:lpstr>Получатели поддержки</vt:lpstr>
      <vt:lpstr>Слайд 4</vt:lpstr>
      <vt:lpstr>Гарантийные продукты Фонда</vt:lpstr>
      <vt:lpstr>Гарантийные продукты Фонда</vt:lpstr>
      <vt:lpstr>Слайд 7</vt:lpstr>
      <vt:lpstr>Порядок взаимодействия с фондом  при получении поручительства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Гарвантийный Фонд РО</dc:creator>
  <cp:lastModifiedBy>Елена</cp:lastModifiedBy>
  <cp:revision>290</cp:revision>
  <dcterms:created xsi:type="dcterms:W3CDTF">2020-02-17T19:05:24Z</dcterms:created>
  <dcterms:modified xsi:type="dcterms:W3CDTF">2022-09-26T13:45:36Z</dcterms:modified>
</cp:coreProperties>
</file>